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97" r:id="rId6"/>
    <p:sldId id="296" r:id="rId7"/>
    <p:sldId id="298" r:id="rId8"/>
    <p:sldId id="3704" r:id="rId9"/>
    <p:sldId id="3705" r:id="rId10"/>
    <p:sldId id="3706" r:id="rId11"/>
    <p:sldId id="3707" r:id="rId12"/>
    <p:sldId id="3709" r:id="rId13"/>
    <p:sldId id="3710" r:id="rId14"/>
    <p:sldId id="3711" r:id="rId15"/>
    <p:sldId id="3713" r:id="rId16"/>
  </p:sldIdLst>
  <p:sldSz cx="9144000" cy="5143500" type="screen16x9"/>
  <p:notesSz cx="6858000" cy="9144000"/>
  <p:embeddedFontLst>
    <p:embeddedFont>
      <p:font typeface="Cabin" pitchFamily="2" charset="77"/>
      <p:regular r:id="rId18"/>
      <p:bold r:id="rId19"/>
      <p:italic r:id="rId20"/>
      <p:boldItalic r:id="rId21"/>
    </p:embeddedFont>
    <p:embeddedFont>
      <p:font typeface="Sora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A6D1D2-BE34-42C3-A645-911B7EB71822}">
  <a:tblStyle styleId="{BCA6D1D2-BE34-42C3-A645-911B7EB718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9BFADD-5641-4415-A406-2DBDF76A1A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59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6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8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8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7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5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56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19700" y="972725"/>
            <a:ext cx="6704700" cy="23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775" y="357895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431156" y="-1854598"/>
            <a:ext cx="11999207" cy="8120423"/>
            <a:chOff x="-2431156" y="-1854598"/>
            <a:chExt cx="11999207" cy="8120423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48875" y="3946650"/>
              <a:ext cx="2904851" cy="173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44262" y="-835651"/>
              <a:ext cx="1611175" cy="200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325099">
              <a:off x="388381" y="3829268"/>
              <a:ext cx="653433" cy="95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900" y="1457488"/>
              <a:ext cx="177925" cy="86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537679">
              <a:off x="-2049824" y="1585452"/>
              <a:ext cx="2604351" cy="2275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072751" y="-1854598"/>
              <a:ext cx="2604351" cy="22759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oogle Shape;19;p2"/>
            <p:cNvGrpSpPr/>
            <p:nvPr/>
          </p:nvGrpSpPr>
          <p:grpSpPr>
            <a:xfrm>
              <a:off x="7413076" y="-437912"/>
              <a:ext cx="1515724" cy="1440024"/>
              <a:chOff x="7413076" y="-437912"/>
              <a:chExt cx="1515724" cy="1440024"/>
            </a:xfrm>
          </p:grpSpPr>
          <p:pic>
            <p:nvPicPr>
              <p:cNvPr id="20" name="Google Shape;20;p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413076" y="-437912"/>
                <a:ext cx="1186835" cy="1440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1;p2"/>
              <p:cNvSpPr txBox="1"/>
              <p:nvPr/>
            </p:nvSpPr>
            <p:spPr>
              <a:xfrm>
                <a:off x="8529800" y="377625"/>
                <a:ext cx="3990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+</a:t>
                </a:r>
                <a:endParaRPr sz="900"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661691" y="4472750"/>
              <a:ext cx="1295797" cy="1575750"/>
              <a:chOff x="1661691" y="4472750"/>
              <a:chExt cx="1295797" cy="1575750"/>
            </a:xfrm>
          </p:grpSpPr>
          <p:pic>
            <p:nvPicPr>
              <p:cNvPr id="23" name="Google Shape;23;p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 flipH="1">
                <a:off x="1661691" y="4608500"/>
                <a:ext cx="1295797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2"/>
              <p:cNvSpPr txBox="1"/>
              <p:nvPr/>
            </p:nvSpPr>
            <p:spPr>
              <a:xfrm>
                <a:off x="1976575" y="4472750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12FC-90FF-4B94-9263-B812CCB5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036D0-E6B5-434C-940A-96676C27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6E3-F188-4180-8D43-CF184C61D618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CBDD0-5377-499C-A75C-DCB6DEF0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1BD4D-1490-4F18-8CD7-D2ADC24C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391900" y="2830800"/>
            <a:ext cx="43602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451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-1239074" y="-900576"/>
            <a:ext cx="12318375" cy="5888798"/>
            <a:chOff x="-1239074" y="-900576"/>
            <a:chExt cx="12318375" cy="5888798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325099" flipH="1">
              <a:off x="7529831" y="3944118"/>
              <a:ext cx="653433" cy="95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37679" flipH="1">
              <a:off x="8093619" y="2035052"/>
              <a:ext cx="2604351" cy="22759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3"/>
            <p:cNvGrpSpPr/>
            <p:nvPr/>
          </p:nvGrpSpPr>
          <p:grpSpPr>
            <a:xfrm>
              <a:off x="7043266" y="-472000"/>
              <a:ext cx="1295797" cy="1644600"/>
              <a:chOff x="7848191" y="-744375"/>
              <a:chExt cx="1295797" cy="1644600"/>
            </a:xfrm>
          </p:grpSpPr>
          <p:pic>
            <p:nvPicPr>
              <p:cNvPr id="33" name="Google Shape;33;p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7848191" y="-744375"/>
                <a:ext cx="1295797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" name="Google Shape;34;p3"/>
              <p:cNvSpPr txBox="1"/>
              <p:nvPr/>
            </p:nvSpPr>
            <p:spPr>
              <a:xfrm>
                <a:off x="8377400" y="453825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1239074" y="1433777"/>
              <a:ext cx="2604351" cy="22759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" name="Google Shape;36;p3"/>
            <p:cNvGrpSpPr/>
            <p:nvPr/>
          </p:nvGrpSpPr>
          <p:grpSpPr>
            <a:xfrm>
              <a:off x="481201" y="3249637"/>
              <a:ext cx="1515724" cy="1440024"/>
              <a:chOff x="7413076" y="-437912"/>
              <a:chExt cx="1515724" cy="1440024"/>
            </a:xfrm>
          </p:grpSpPr>
          <p:pic>
            <p:nvPicPr>
              <p:cNvPr id="37" name="Google Shape;37;p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13076" y="-437912"/>
                <a:ext cx="1186835" cy="1440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" name="Google Shape;38;p3"/>
              <p:cNvSpPr txBox="1"/>
              <p:nvPr/>
            </p:nvSpPr>
            <p:spPr>
              <a:xfrm>
                <a:off x="8529800" y="377625"/>
                <a:ext cx="3990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+</a:t>
                </a:r>
                <a:endParaRPr sz="900"/>
              </a:p>
            </p:txBody>
          </p:sp>
        </p:grpSp>
        <p:pic>
          <p:nvPicPr>
            <p:cNvPr id="39" name="Google Shape;39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455237" y="-900576"/>
              <a:ext cx="1611175" cy="20017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" name="Google Shape;73;p7"/>
          <p:cNvGrpSpPr/>
          <p:nvPr/>
        </p:nvGrpSpPr>
        <p:grpSpPr>
          <a:xfrm>
            <a:off x="163174" y="-885900"/>
            <a:ext cx="5229832" cy="6338851"/>
            <a:chOff x="163174" y="-885900"/>
            <a:chExt cx="5229832" cy="6338851"/>
          </a:xfrm>
        </p:grpSpPr>
        <p:pic>
          <p:nvPicPr>
            <p:cNvPr id="74" name="Google Shape;7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63174" y="4328926"/>
              <a:ext cx="1515875" cy="11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059800" y="12362"/>
              <a:ext cx="177925" cy="867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" name="Google Shape;76;p7"/>
            <p:cNvGrpSpPr/>
            <p:nvPr/>
          </p:nvGrpSpPr>
          <p:grpSpPr>
            <a:xfrm>
              <a:off x="4136373" y="-885900"/>
              <a:ext cx="1256634" cy="1761606"/>
              <a:chOff x="4136373" y="-885900"/>
              <a:chExt cx="1256634" cy="1761606"/>
            </a:xfrm>
          </p:grpSpPr>
          <p:pic>
            <p:nvPicPr>
              <p:cNvPr id="77" name="Google Shape;77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>
                <a:off x="3704498" y="-454025"/>
                <a:ext cx="1735025" cy="871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" name="Google Shape;78;p7"/>
              <p:cNvSpPr txBox="1"/>
              <p:nvPr/>
            </p:nvSpPr>
            <p:spPr>
              <a:xfrm>
                <a:off x="4994006" y="429306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2" name="Google Shape;82;p8"/>
          <p:cNvGrpSpPr/>
          <p:nvPr/>
        </p:nvGrpSpPr>
        <p:grpSpPr>
          <a:xfrm>
            <a:off x="-2431156" y="-1854598"/>
            <a:ext cx="11999207" cy="8120423"/>
            <a:chOff x="-2431156" y="-1854598"/>
            <a:chExt cx="11999207" cy="8120423"/>
          </a:xfrm>
        </p:grpSpPr>
        <p:pic>
          <p:nvPicPr>
            <p:cNvPr id="83" name="Google Shape;8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48875" y="3946650"/>
              <a:ext cx="2904851" cy="173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44262" y="-835651"/>
              <a:ext cx="1611175" cy="200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325099">
              <a:off x="388381" y="3829268"/>
              <a:ext cx="653433" cy="95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900" y="1457488"/>
              <a:ext cx="177925" cy="86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537679">
              <a:off x="-2049824" y="1585452"/>
              <a:ext cx="2604351" cy="2275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072751" y="-1854598"/>
              <a:ext cx="2604351" cy="22759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8"/>
            <p:cNvGrpSpPr/>
            <p:nvPr/>
          </p:nvGrpSpPr>
          <p:grpSpPr>
            <a:xfrm>
              <a:off x="7413076" y="-437912"/>
              <a:ext cx="1515724" cy="1440024"/>
              <a:chOff x="7413076" y="-437912"/>
              <a:chExt cx="1515724" cy="1440024"/>
            </a:xfrm>
          </p:grpSpPr>
          <p:pic>
            <p:nvPicPr>
              <p:cNvPr id="90" name="Google Shape;90;p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413076" y="-437912"/>
                <a:ext cx="1186835" cy="1440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Google Shape;91;p8"/>
              <p:cNvSpPr txBox="1"/>
              <p:nvPr/>
            </p:nvSpPr>
            <p:spPr>
              <a:xfrm>
                <a:off x="8529800" y="377625"/>
                <a:ext cx="3990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+</a:t>
                </a:r>
                <a:endParaRPr sz="900"/>
              </a:p>
            </p:txBody>
          </p:sp>
        </p:grpSp>
        <p:grpSp>
          <p:nvGrpSpPr>
            <p:cNvPr id="92" name="Google Shape;92;p8"/>
            <p:cNvGrpSpPr/>
            <p:nvPr/>
          </p:nvGrpSpPr>
          <p:grpSpPr>
            <a:xfrm>
              <a:off x="1661691" y="4472750"/>
              <a:ext cx="1295797" cy="1575750"/>
              <a:chOff x="1661691" y="4472750"/>
              <a:chExt cx="1295797" cy="1575750"/>
            </a:xfrm>
          </p:grpSpPr>
          <p:pic>
            <p:nvPicPr>
              <p:cNvPr id="93" name="Google Shape;93;p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 flipH="1">
                <a:off x="1661691" y="4608500"/>
                <a:ext cx="1295797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" name="Google Shape;94;p8"/>
              <p:cNvSpPr txBox="1"/>
              <p:nvPr/>
            </p:nvSpPr>
            <p:spPr>
              <a:xfrm>
                <a:off x="1976575" y="4472750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>
            <a:off x="-436800" y="-1299500"/>
            <a:ext cx="9687113" cy="7515187"/>
            <a:chOff x="-436800" y="-1299500"/>
            <a:chExt cx="9687113" cy="7515187"/>
          </a:xfrm>
        </p:grpSpPr>
        <p:pic>
          <p:nvPicPr>
            <p:cNvPr id="100" name="Google Shape;10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1022475" y="-713825"/>
              <a:ext cx="2904851" cy="173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" name="Google Shape;101;p9"/>
            <p:cNvGrpSpPr/>
            <p:nvPr/>
          </p:nvGrpSpPr>
          <p:grpSpPr>
            <a:xfrm>
              <a:off x="7954516" y="-983600"/>
              <a:ext cx="1295797" cy="1644600"/>
              <a:chOff x="7954516" y="-983600"/>
              <a:chExt cx="1295797" cy="1644600"/>
            </a:xfrm>
          </p:grpSpPr>
          <p:pic>
            <p:nvPicPr>
              <p:cNvPr id="102" name="Google Shape;102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7954516" y="-983600"/>
                <a:ext cx="1295797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" name="Google Shape;103;p9"/>
              <p:cNvSpPr txBox="1"/>
              <p:nvPr/>
            </p:nvSpPr>
            <p:spPr>
              <a:xfrm>
                <a:off x="8483725" y="214600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  <p:pic>
          <p:nvPicPr>
            <p:cNvPr id="104" name="Google Shape;10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7502362" y="4213923"/>
              <a:ext cx="1611176" cy="20017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2" hasCustomPrompt="1"/>
          </p:nvPr>
        </p:nvSpPr>
        <p:spPr>
          <a:xfrm>
            <a:off x="1456200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 hasCustomPrompt="1"/>
          </p:nvPr>
        </p:nvSpPr>
        <p:spPr>
          <a:xfrm>
            <a:off x="1456200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4155475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5" hasCustomPrompt="1"/>
          </p:nvPr>
        </p:nvSpPr>
        <p:spPr>
          <a:xfrm>
            <a:off x="4155475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 hasCustomPrompt="1"/>
          </p:nvPr>
        </p:nvSpPr>
        <p:spPr>
          <a:xfrm>
            <a:off x="6854750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 hasCustomPrompt="1"/>
          </p:nvPr>
        </p:nvSpPr>
        <p:spPr>
          <a:xfrm>
            <a:off x="6854750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72000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8"/>
          </p:nvPr>
        </p:nvSpPr>
        <p:spPr>
          <a:xfrm>
            <a:off x="3419275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9"/>
          </p:nvPr>
        </p:nvSpPr>
        <p:spPr>
          <a:xfrm>
            <a:off x="611855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3"/>
          </p:nvPr>
        </p:nvSpPr>
        <p:spPr>
          <a:xfrm>
            <a:off x="72000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4"/>
          </p:nvPr>
        </p:nvSpPr>
        <p:spPr>
          <a:xfrm>
            <a:off x="3419275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5"/>
          </p:nvPr>
        </p:nvSpPr>
        <p:spPr>
          <a:xfrm>
            <a:off x="611855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41" name="Google Shape;141;p13"/>
          <p:cNvGrpSpPr/>
          <p:nvPr/>
        </p:nvGrpSpPr>
        <p:grpSpPr>
          <a:xfrm>
            <a:off x="-277300" y="-1140000"/>
            <a:ext cx="9421288" cy="7165612"/>
            <a:chOff x="-277300" y="-1140000"/>
            <a:chExt cx="9421288" cy="7165612"/>
          </a:xfrm>
        </p:grpSpPr>
        <p:pic>
          <p:nvPicPr>
            <p:cNvPr id="142" name="Google Shape;14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7420537" y="4023848"/>
              <a:ext cx="1611176" cy="200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-862975" y="-554325"/>
              <a:ext cx="2904851" cy="173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" name="Google Shape;144;p13"/>
            <p:cNvGrpSpPr/>
            <p:nvPr/>
          </p:nvGrpSpPr>
          <p:grpSpPr>
            <a:xfrm>
              <a:off x="7848191" y="-744375"/>
              <a:ext cx="1295797" cy="1644600"/>
              <a:chOff x="7848191" y="-744375"/>
              <a:chExt cx="1295797" cy="1644600"/>
            </a:xfrm>
          </p:grpSpPr>
          <p:pic>
            <p:nvPicPr>
              <p:cNvPr id="145" name="Google Shape;145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7848191" y="-744375"/>
                <a:ext cx="1295797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" name="Google Shape;146;p13"/>
              <p:cNvSpPr txBox="1"/>
              <p:nvPr/>
            </p:nvSpPr>
            <p:spPr>
              <a:xfrm>
                <a:off x="8377400" y="453825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3"/>
          <p:cNvGrpSpPr/>
          <p:nvPr/>
        </p:nvGrpSpPr>
        <p:grpSpPr>
          <a:xfrm>
            <a:off x="-436800" y="-1299500"/>
            <a:ext cx="9687113" cy="7515187"/>
            <a:chOff x="-436800" y="-1299500"/>
            <a:chExt cx="9687113" cy="7515187"/>
          </a:xfrm>
        </p:grpSpPr>
        <p:pic>
          <p:nvPicPr>
            <p:cNvPr id="271" name="Google Shape;27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1022475" y="-713825"/>
              <a:ext cx="2904851" cy="173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p23"/>
            <p:cNvGrpSpPr/>
            <p:nvPr/>
          </p:nvGrpSpPr>
          <p:grpSpPr>
            <a:xfrm>
              <a:off x="7954516" y="-983600"/>
              <a:ext cx="1295797" cy="1644600"/>
              <a:chOff x="7954516" y="-983600"/>
              <a:chExt cx="1295797" cy="1644600"/>
            </a:xfrm>
          </p:grpSpPr>
          <p:pic>
            <p:nvPicPr>
              <p:cNvPr id="273" name="Google Shape;273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7954516" y="-983600"/>
                <a:ext cx="1295797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4" name="Google Shape;274;p23"/>
              <p:cNvSpPr txBox="1"/>
              <p:nvPr/>
            </p:nvSpPr>
            <p:spPr>
              <a:xfrm>
                <a:off x="8483725" y="214600"/>
                <a:ext cx="39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Sora"/>
                    <a:ea typeface="Sora"/>
                    <a:cs typeface="Sora"/>
                    <a:sym typeface="Sora"/>
                  </a:rPr>
                  <a:t>2</a:t>
                </a:r>
                <a:endParaRPr sz="700"/>
              </a:p>
            </p:txBody>
          </p:sp>
        </p:grpSp>
        <p:pic>
          <p:nvPicPr>
            <p:cNvPr id="275" name="Google Shape;27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7502362" y="4213923"/>
              <a:ext cx="1611176" cy="20017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971-E320-456C-8B67-8B88B9A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849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7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718D-73D9-4361-9254-1A8D6C5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8586E3-F188-4180-8D43-CF184C61D618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77D-5F9A-42F4-9A90-25B0CAD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DE87-D0BB-4AB2-935A-2164B6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503" y="4767263"/>
            <a:ext cx="767847" cy="273844"/>
          </a:xfrm>
          <a:prstGeom prst="rect">
            <a:avLst/>
          </a:prstGeom>
        </p:spPr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6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971-E320-456C-8B67-8B88B9A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8499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7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718D-73D9-4361-9254-1A8D6C5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8586E3-F188-4180-8D43-CF184C61D618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77D-5F9A-42F4-9A90-25B0CAD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DE87-D0BB-4AB2-935A-2164B6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503" y="4767263"/>
            <a:ext cx="767847" cy="273844"/>
          </a:xfrm>
          <a:prstGeom prst="rect">
            <a:avLst/>
          </a:prstGeom>
        </p:spPr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649" r:id="rId2"/>
    <p:sldLayoutId id="2147483653" r:id="rId3"/>
    <p:sldLayoutId id="2147483654" r:id="rId4"/>
    <p:sldLayoutId id="2147483655" r:id="rId5"/>
    <p:sldLayoutId id="2147483659" r:id="rId6"/>
    <p:sldLayoutId id="2147483669" r:id="rId7"/>
    <p:sldLayoutId id="2147483731" r:id="rId8"/>
    <p:sldLayoutId id="2147483734" r:id="rId9"/>
    <p:sldLayoutId id="214748373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ctrTitle"/>
          </p:nvPr>
        </p:nvSpPr>
        <p:spPr>
          <a:xfrm>
            <a:off x="1281709" y="440383"/>
            <a:ext cx="6023988" cy="23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latin typeface="Arial Rounded MT Bold" panose="020F0704030504030204" pitchFamily="34" charset="77"/>
              </a:rPr>
              <a:t>FRONTEND PROJECT</a:t>
            </a:r>
            <a:br>
              <a:rPr lang="en" sz="4900" dirty="0">
                <a:latin typeface="Arial Rounded MT Bold" panose="020F0704030504030204" pitchFamily="34" charset="77"/>
              </a:rPr>
            </a:br>
            <a:endParaRPr sz="1800" dirty="0">
              <a:latin typeface="Arial Rounded MT Bold" panose="020F0704030504030204" pitchFamily="34" charset="77"/>
            </a:endParaRPr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1"/>
          </p:nvPr>
        </p:nvSpPr>
        <p:spPr>
          <a:xfrm>
            <a:off x="1264669" y="4094294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Aaryan Prabhakar | 2110990018 | G5</a:t>
            </a:r>
            <a:endParaRPr sz="1400" dirty="0">
              <a:latin typeface="Arial Rounded MT Bold" panose="020F0704030504030204" pitchFamily="34" charset="77"/>
            </a:endParaRPr>
          </a:p>
        </p:txBody>
      </p:sp>
      <p:cxnSp>
        <p:nvCxnSpPr>
          <p:cNvPr id="296" name="Google Shape;296;p28"/>
          <p:cNvCxnSpPr>
            <a:cxnSpLocks/>
          </p:cNvCxnSpPr>
          <p:nvPr/>
        </p:nvCxnSpPr>
        <p:spPr>
          <a:xfrm>
            <a:off x="1730850" y="3689559"/>
            <a:ext cx="47499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60D2C-710D-474E-A2C4-C177C8BF1655}"/>
              </a:ext>
            </a:extLst>
          </p:cNvPr>
          <p:cNvSpPr txBox="1"/>
          <p:nvPr/>
        </p:nvSpPr>
        <p:spPr>
          <a:xfrm>
            <a:off x="2733488" y="3817295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INSTRUCTOR:MR.LAVISH ARORA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CA94-EB5F-274D-8A1F-6D74D2FEB8BB}"/>
              </a:ext>
            </a:extLst>
          </p:cNvPr>
          <p:cNvSpPr txBox="1"/>
          <p:nvPr/>
        </p:nvSpPr>
        <p:spPr>
          <a:xfrm>
            <a:off x="3045890" y="2879949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ANYTHING.COM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Challenges: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Load Speed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Shopping cart and checkout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UI/UX consistency</a:t>
            </a: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Peformance</a:t>
            </a:r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Optimization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Content Presentation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1FAD-417F-AE40-9BF3-71841779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10" y="771276"/>
            <a:ext cx="3409690" cy="34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6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2544417" y="2830800"/>
            <a:ext cx="4405023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Screenshots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2"/>
          </p:nvPr>
        </p:nvSpPr>
        <p:spPr>
          <a:xfrm>
            <a:off x="4027149" y="1451695"/>
            <a:ext cx="1379737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05</a:t>
            </a:r>
            <a:endParaRPr dirty="0">
              <a:latin typeface="Arial Rounded MT Bold" panose="020F0704030504030204" pitchFamily="34" charset="77"/>
            </a:endParaRPr>
          </a:p>
        </p:txBody>
      </p:sp>
      <p:cxnSp>
        <p:nvCxnSpPr>
          <p:cNvPr id="343" name="Google Shape;343;p32"/>
          <p:cNvCxnSpPr/>
          <p:nvPr/>
        </p:nvCxnSpPr>
        <p:spPr>
          <a:xfrm>
            <a:off x="3664600" y="2530771"/>
            <a:ext cx="18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805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A047A-D397-E140-B078-467DD8B3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8" y="361784"/>
            <a:ext cx="3077950" cy="192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E1576A-FCE9-1E4C-A536-A589E121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19" y="361783"/>
            <a:ext cx="3077950" cy="192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86675-3DF8-C344-87C1-0C75BDB78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8" y="2857997"/>
            <a:ext cx="3077950" cy="1923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AD833-716D-AA41-AAC8-BCEAFC723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519" y="2857996"/>
            <a:ext cx="3077952" cy="19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2464904" y="2830800"/>
            <a:ext cx="4794637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Future Scope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2"/>
          </p:nvPr>
        </p:nvSpPr>
        <p:spPr>
          <a:xfrm>
            <a:off x="3882131" y="1411938"/>
            <a:ext cx="1379737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06</a:t>
            </a:r>
            <a:endParaRPr dirty="0">
              <a:latin typeface="Arial Rounded MT Bold" panose="020F0704030504030204" pitchFamily="34" charset="77"/>
            </a:endParaRPr>
          </a:p>
        </p:txBody>
      </p:sp>
      <p:cxnSp>
        <p:nvCxnSpPr>
          <p:cNvPr id="343" name="Google Shape;343;p32"/>
          <p:cNvCxnSpPr/>
          <p:nvPr/>
        </p:nvCxnSpPr>
        <p:spPr>
          <a:xfrm>
            <a:off x="3664600" y="2530771"/>
            <a:ext cx="18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5613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Future Plans: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2150457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Mobile App</a:t>
            </a:r>
            <a:endParaRPr lang="en-IN" b="1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Augmented Reality (AR) Shopping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Sustainability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Community Building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06858-CFE5-BD4E-B934-24082018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65" y="1383125"/>
            <a:ext cx="2875115" cy="23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E92B-4C85-9F43-8CF0-A2B3E424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96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Table of contents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 idx="2"/>
          </p:nvPr>
        </p:nvSpPr>
        <p:spPr>
          <a:xfrm>
            <a:off x="1456200" y="1252725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01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2" name="Google Shape;312;p30"/>
          <p:cNvSpPr txBox="1">
            <a:spLocks noGrp="1"/>
          </p:cNvSpPr>
          <p:nvPr>
            <p:ph type="title" idx="3"/>
          </p:nvPr>
        </p:nvSpPr>
        <p:spPr>
          <a:xfrm>
            <a:off x="1456200" y="2990946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04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 idx="4"/>
          </p:nvPr>
        </p:nvSpPr>
        <p:spPr>
          <a:xfrm>
            <a:off x="4155475" y="1252725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02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 idx="5"/>
          </p:nvPr>
        </p:nvSpPr>
        <p:spPr>
          <a:xfrm>
            <a:off x="4155475" y="2990946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05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5" name="Google Shape;315;p30"/>
          <p:cNvSpPr txBox="1">
            <a:spLocks noGrp="1"/>
          </p:cNvSpPr>
          <p:nvPr>
            <p:ph type="title" idx="6"/>
          </p:nvPr>
        </p:nvSpPr>
        <p:spPr>
          <a:xfrm>
            <a:off x="6854750" y="1252725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03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6" name="Google Shape;316;p30"/>
          <p:cNvSpPr txBox="1">
            <a:spLocks noGrp="1"/>
          </p:cNvSpPr>
          <p:nvPr>
            <p:ph type="title" idx="7"/>
          </p:nvPr>
        </p:nvSpPr>
        <p:spPr>
          <a:xfrm>
            <a:off x="6854750" y="2990946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06</a:t>
            </a:r>
            <a:endParaRPr>
              <a:latin typeface="Arial Rounded MT Bold" panose="020F0704030504030204" pitchFamily="34" charset="77"/>
            </a:endParaRPr>
          </a:p>
        </p:txBody>
      </p:sp>
      <p:sp>
        <p:nvSpPr>
          <p:cNvPr id="317" name="Google Shape;317;p30"/>
          <p:cNvSpPr txBox="1">
            <a:spLocks noGrp="1"/>
          </p:cNvSpPr>
          <p:nvPr>
            <p:ph type="subTitle" idx="1"/>
          </p:nvPr>
        </p:nvSpPr>
        <p:spPr>
          <a:xfrm>
            <a:off x="72000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Introduction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8"/>
          </p:nvPr>
        </p:nvSpPr>
        <p:spPr>
          <a:xfrm>
            <a:off x="3419275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Why Choose Us?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9"/>
          </p:nvPr>
        </p:nvSpPr>
        <p:spPr>
          <a:xfrm>
            <a:off x="611855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Goals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20" name="Google Shape;320;p30"/>
          <p:cNvSpPr txBox="1">
            <a:spLocks noGrp="1"/>
          </p:cNvSpPr>
          <p:nvPr>
            <p:ph type="subTitle" idx="13"/>
          </p:nvPr>
        </p:nvSpPr>
        <p:spPr>
          <a:xfrm>
            <a:off x="72000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77"/>
              </a:rPr>
              <a:t>Challenges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4"/>
          </p:nvPr>
        </p:nvSpPr>
        <p:spPr>
          <a:xfrm>
            <a:off x="3419275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77"/>
              </a:rPr>
              <a:t>Screenshots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22" name="Google Shape;322;p30"/>
          <p:cNvSpPr txBox="1">
            <a:spLocks noGrp="1"/>
          </p:cNvSpPr>
          <p:nvPr>
            <p:ph type="subTitle" idx="15"/>
          </p:nvPr>
        </p:nvSpPr>
        <p:spPr>
          <a:xfrm>
            <a:off x="611855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Future Scope</a:t>
            </a:r>
            <a:endParaRPr dirty="0">
              <a:latin typeface="Arial Rounded MT Bold" panose="020F0704030504030204" pitchFamily="34" charset="77"/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1549350" y="1852721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4" name="Google Shape;324;p30"/>
          <p:cNvCxnSpPr/>
          <p:nvPr/>
        </p:nvCxnSpPr>
        <p:spPr>
          <a:xfrm>
            <a:off x="1549350" y="3590946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5" name="Google Shape;325;p30"/>
          <p:cNvCxnSpPr/>
          <p:nvPr/>
        </p:nvCxnSpPr>
        <p:spPr>
          <a:xfrm>
            <a:off x="4248625" y="1852721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6" name="Google Shape;326;p30"/>
          <p:cNvCxnSpPr/>
          <p:nvPr/>
        </p:nvCxnSpPr>
        <p:spPr>
          <a:xfrm>
            <a:off x="4248625" y="3590946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6947900" y="1852721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8" name="Google Shape;328;p30"/>
          <p:cNvCxnSpPr/>
          <p:nvPr/>
        </p:nvCxnSpPr>
        <p:spPr>
          <a:xfrm>
            <a:off x="6947900" y="3590946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59800" y="4263788"/>
            <a:ext cx="177925" cy="8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2391899" y="2830800"/>
            <a:ext cx="4780177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Introduction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2"/>
          </p:nvPr>
        </p:nvSpPr>
        <p:spPr>
          <a:xfrm>
            <a:off x="4027150" y="1451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Rounded MT Bold" panose="020F0704030504030204" pitchFamily="34" charset="77"/>
              </a:rPr>
              <a:t>01</a:t>
            </a:r>
            <a:endParaRPr>
              <a:latin typeface="Arial Rounded MT Bold" panose="020F0704030504030204" pitchFamily="34" charset="77"/>
            </a:endParaRPr>
          </a:p>
        </p:txBody>
      </p:sp>
      <p:cxnSp>
        <p:nvCxnSpPr>
          <p:cNvPr id="343" name="Google Shape;343;p32"/>
          <p:cNvCxnSpPr/>
          <p:nvPr/>
        </p:nvCxnSpPr>
        <p:spPr>
          <a:xfrm>
            <a:off x="3664600" y="2530771"/>
            <a:ext cx="18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Introduction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-IN" b="1" i="0" u="none" strike="noStrike" dirty="0" err="1">
                <a:solidFill>
                  <a:srgbClr val="FFFF00"/>
                </a:solidFill>
                <a:effectLst/>
                <a:latin typeface="Arial Rounded MT Bold" panose="020F0704030504030204" pitchFamily="34" charset="77"/>
              </a:rPr>
              <a:t>ANYTHING.</a:t>
            </a:r>
            <a:r>
              <a:rPr lang="en-IN" b="1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COM</a:t>
            </a:r>
            <a:r>
              <a:rPr lang="en-IN" b="1" i="0" u="none" strike="noStrike" dirty="0" err="1">
                <a:solidFill>
                  <a:srgbClr val="FFFF00"/>
                </a:solidFill>
                <a:effectLst/>
                <a:latin typeface="Arial Rounded MT Bold" panose="020F0704030504030204" pitchFamily="34" charset="77"/>
              </a:rPr>
              <a:t>,</a:t>
            </a:r>
            <a:r>
              <a:rPr lang="en-IN" b="1" i="0" u="none" strike="noStrike" dirty="0" err="1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is</a:t>
            </a:r>
            <a:r>
              <a:rPr lang="en-IN" b="1" i="0" u="none" strike="noStrike" dirty="0">
                <a:solidFill>
                  <a:srgbClr val="FFFF00"/>
                </a:solidFill>
                <a:effectLst/>
                <a:latin typeface="Arial Rounded MT Bold" panose="020F0704030504030204" pitchFamily="34" charset="77"/>
              </a:rPr>
              <a:t> </a:t>
            </a:r>
            <a:r>
              <a:rPr lang="en-IN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an e-commerce website that is revolutionizing the way people shop online. In a world that's becoming increasingly digital, </a:t>
            </a:r>
            <a:r>
              <a:rPr lang="en-IN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ANYTHING</a:t>
            </a:r>
            <a:r>
              <a:rPr lang="en-IN" i="0" u="none" strike="noStrike" dirty="0">
                <a:solidFill>
                  <a:srgbClr val="FFFF00"/>
                </a:solidFill>
                <a:effectLst/>
                <a:latin typeface="Arial Rounded MT Bold" panose="020F0704030504030204" pitchFamily="34" charset="77"/>
              </a:rPr>
              <a:t>.</a:t>
            </a:r>
            <a:r>
              <a:rPr lang="en-IN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COM</a:t>
            </a:r>
            <a:r>
              <a:rPr lang="en-IN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 is your go-to destination for an unmatched shopping </a:t>
            </a:r>
            <a:r>
              <a:rPr lang="en-IN" i="0" u="none" strike="noStrike" dirty="0" err="1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experience.</a:t>
            </a:r>
            <a:r>
              <a:rPr lang="en-IN" b="0" i="0" u="none" strike="noStrike" dirty="0" err="1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We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 are a digital marketplace where endless possibilities meet your desires.</a:t>
            </a:r>
            <a:endParaRPr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336" name="Google Shape;336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756" b="1203"/>
          <a:stretch/>
        </p:blipFill>
        <p:spPr>
          <a:xfrm>
            <a:off x="5631000" y="535000"/>
            <a:ext cx="2797899" cy="40734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1948070" y="2830800"/>
            <a:ext cx="5931673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Why Choose Us?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2"/>
          </p:nvPr>
        </p:nvSpPr>
        <p:spPr>
          <a:xfrm>
            <a:off x="4027150" y="1451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02</a:t>
            </a:r>
            <a:endParaRPr dirty="0">
              <a:latin typeface="Arial Rounded MT Bold" panose="020F0704030504030204" pitchFamily="34" charset="77"/>
            </a:endParaRPr>
          </a:p>
        </p:txBody>
      </p:sp>
      <p:cxnSp>
        <p:nvCxnSpPr>
          <p:cNvPr id="343" name="Google Shape;343;p32"/>
          <p:cNvCxnSpPr/>
          <p:nvPr/>
        </p:nvCxnSpPr>
        <p:spPr>
          <a:xfrm>
            <a:off x="3664600" y="2530771"/>
            <a:ext cx="18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9916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Choose Us?</a:t>
            </a:r>
            <a:endParaRPr dirty="0"/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W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hy should you choose </a:t>
            </a:r>
            <a:r>
              <a:rPr lang="en-IN" b="0" i="0" u="none" strike="noStrike" dirty="0">
                <a:solidFill>
                  <a:srgbClr val="FFFF00"/>
                </a:solidFill>
                <a:effectLst/>
                <a:latin typeface="Arial Rounded MT Bold" panose="020F0704030504030204" pitchFamily="34" charset="77"/>
              </a:rPr>
              <a:t>ANYTHING.COM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 over other e-commerce websites? Here are a few compelling reasons: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 algn="just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Personalization</a:t>
            </a:r>
          </a:p>
          <a:p>
            <a:pPr marL="171450" indent="-171450" algn="just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Great Deals</a:t>
            </a:r>
            <a:endParaRPr lang="en-IN" b="1" dirty="0">
              <a:latin typeface="Arial Rounded MT Bold" panose="020F0704030504030204" pitchFamily="34" charset="77"/>
            </a:endParaRPr>
          </a:p>
          <a:p>
            <a:pPr marL="171450" indent="-171450" algn="just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Fast and Reliable Shipping</a:t>
            </a:r>
          </a:p>
          <a:p>
            <a:pPr marL="171450" indent="-171450" algn="just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User Reviews and Ratings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63A64-E882-E843-A278-27E556D18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53" t="-1557" r="21622" b="1"/>
          <a:stretch/>
        </p:blipFill>
        <p:spPr>
          <a:xfrm>
            <a:off x="6058894" y="1129084"/>
            <a:ext cx="1972067" cy="31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2210463" y="2830800"/>
            <a:ext cx="4738977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Goals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2"/>
          </p:nvPr>
        </p:nvSpPr>
        <p:spPr>
          <a:xfrm>
            <a:off x="4027150" y="1451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03</a:t>
            </a:r>
            <a:endParaRPr dirty="0">
              <a:latin typeface="Arial Rounded MT Bold" panose="020F0704030504030204" pitchFamily="34" charset="77"/>
            </a:endParaRPr>
          </a:p>
        </p:txBody>
      </p:sp>
      <p:cxnSp>
        <p:nvCxnSpPr>
          <p:cNvPr id="343" name="Google Shape;343;p32"/>
          <p:cNvCxnSpPr/>
          <p:nvPr/>
        </p:nvCxnSpPr>
        <p:spPr>
          <a:xfrm>
            <a:off x="3664600" y="2530771"/>
            <a:ext cx="18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0639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Goals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Increase Web Traffic</a:t>
            </a: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Boost Conversion Rate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Expand Product </a:t>
            </a:r>
            <a:r>
              <a:rPr lang="en-IN" b="0" i="0" u="none" strike="noStrike" dirty="0" err="1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Catalog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Enhance User Experience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Customer Support Excellence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0A054-C0EF-0049-884C-68F61A64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19" y="1316200"/>
            <a:ext cx="2194615" cy="21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2544417" y="2830800"/>
            <a:ext cx="4405023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Challenges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2"/>
          </p:nvPr>
        </p:nvSpPr>
        <p:spPr>
          <a:xfrm>
            <a:off x="4027149" y="1451695"/>
            <a:ext cx="1379737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04</a:t>
            </a:r>
            <a:endParaRPr dirty="0">
              <a:latin typeface="Arial Rounded MT Bold" panose="020F0704030504030204" pitchFamily="34" charset="77"/>
            </a:endParaRPr>
          </a:p>
        </p:txBody>
      </p:sp>
      <p:cxnSp>
        <p:nvCxnSpPr>
          <p:cNvPr id="343" name="Google Shape;343;p32"/>
          <p:cNvCxnSpPr/>
          <p:nvPr/>
        </p:nvCxnSpPr>
        <p:spPr>
          <a:xfrm>
            <a:off x="3664600" y="2530771"/>
            <a:ext cx="18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40107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olecular Typography Social Media Strategy by Slidesgo">
  <a:themeElements>
    <a:clrScheme name="Simple Light">
      <a:dk1>
        <a:srgbClr val="F5F5F6"/>
      </a:dk1>
      <a:lt1>
        <a:srgbClr val="808194"/>
      </a:lt1>
      <a:dk2>
        <a:srgbClr val="000649"/>
      </a:dk2>
      <a:lt2>
        <a:srgbClr val="000C79"/>
      </a:lt2>
      <a:accent1>
        <a:srgbClr val="0011AC"/>
      </a:accent1>
      <a:accent2>
        <a:srgbClr val="0016D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F5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4F37881-3E19-0D47-850C-7F5D8B70E4D9}">
  <we:reference id="wa200003052" version="2.0.0.0" store="en-GB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972507-C688-8A4C-9CED-538F31D055A5}">
  <we:reference id="wa104380510" version="1.0.0.3" store="en-GB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186</Words>
  <Application>Microsoft Macintosh PowerPoint</Application>
  <PresentationFormat>On-screen Show (16:9)</PresentationFormat>
  <Paragraphs>67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Sora</vt:lpstr>
      <vt:lpstr>Arial Rounded MT Bold</vt:lpstr>
      <vt:lpstr>Arial</vt:lpstr>
      <vt:lpstr>Cabin</vt:lpstr>
      <vt:lpstr>Molecular Typography Social Media Strategy by Slidesgo</vt:lpstr>
      <vt:lpstr>FRONTEND PROJECT </vt:lpstr>
      <vt:lpstr>Table of contents</vt:lpstr>
      <vt:lpstr>Introduction</vt:lpstr>
      <vt:lpstr>Introduction</vt:lpstr>
      <vt:lpstr>Why Choose Us?</vt:lpstr>
      <vt:lpstr>Why Choose Us?</vt:lpstr>
      <vt:lpstr>Goals</vt:lpstr>
      <vt:lpstr>Goals</vt:lpstr>
      <vt:lpstr>Challenges</vt:lpstr>
      <vt:lpstr>Challenges:</vt:lpstr>
      <vt:lpstr>Screenshots</vt:lpstr>
      <vt:lpstr>PowerPoint Presentation</vt:lpstr>
      <vt:lpstr>Future Scope</vt:lpstr>
      <vt:lpstr>Future Plans: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PROJECT </dc:title>
  <cp:lastModifiedBy>Microsoft Office User</cp:lastModifiedBy>
  <cp:revision>2</cp:revision>
  <dcterms:modified xsi:type="dcterms:W3CDTF">2023-10-25T10:06:10Z</dcterms:modified>
</cp:coreProperties>
</file>